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Outfit Extra Bold"/>
      <p:regular r:id="rId17"/>
    </p:embeddedFont>
    <p:embeddedFont>
      <p:font typeface="Arimo"/>
      <p:regular r:id="rId18"/>
    </p:embeddedFont>
    <p:embeddedFont>
      <p:font typeface="Arimo"/>
      <p:regular r:id="rId19"/>
    </p:embeddedFont>
    <p:embeddedFont>
      <p:font typeface="Arimo"/>
      <p:regular r:id="rId20"/>
    </p:embeddedFont>
    <p:embeddedFont>
      <p:font typeface="Arimo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Сравнительный анализ веб-браузеров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Комплексное исследование популярных веб-браузеров на различных платформах для выявления их ключевых характеристик и производительности.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888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812" y="3402330"/>
            <a:ext cx="5946934" cy="557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Выводы и рекомендации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1115378" y="4462105"/>
            <a:ext cx="12734211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Выбор браузера зависит от индивидуальных приоритетов: производительность, приватность или интеграция в экосистему.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80812" y="4211122"/>
            <a:ext cx="30480" cy="1215866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6" name="Text 3"/>
          <p:cNvSpPr/>
          <p:nvPr/>
        </p:nvSpPr>
        <p:spPr>
          <a:xfrm>
            <a:off x="780812" y="5677972"/>
            <a:ext cx="13068776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Для разработчиков и тестировщиков: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Рекомендуется использовать несколько браузеров для кросс-браузерного тестирования, особенно Chrome/Firefox на PC и Safari на iOS.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0812" y="6469856"/>
            <a:ext cx="13068776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Для обычных пользователей: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Chrome и Edge предлагают сбалансированную производительность и функционал. Firefox и Opera — хороший выбор для тех, кто ценит приватность и дополнительные функции.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80812" y="7261741"/>
            <a:ext cx="13068776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 iOS: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Safari остается оптимальным выбором благодаря глубокой интеграции с системой и энергоэффективности.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8926"/>
            <a:ext cx="471535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Цели исследования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289691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259211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194952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761" y="2119670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2856667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Совместимость со стандартами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3701415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Оценка поддержки HTML5, CSS3, JavaScript и Web APIs.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289691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216962" y="2259211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1" name="Shape 8"/>
          <p:cNvSpPr/>
          <p:nvPr/>
        </p:nvSpPr>
        <p:spPr>
          <a:xfrm>
            <a:off x="6974860" y="194952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933" y="2119670"/>
            <a:ext cx="272177" cy="3401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2856667"/>
            <a:ext cx="31936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Производительность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74256" y="3347085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Анализ скорости загрузки, рендеринга и выполнения JavaScript.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2289691"/>
            <a:ext cx="4196358" cy="2403396"/>
          </a:xfrm>
          <a:prstGeom prst="roundRect">
            <a:avLst>
              <a:gd name="adj" fmla="val 6087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9640133" y="2259211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7" name="Shape 13"/>
          <p:cNvSpPr/>
          <p:nvPr/>
        </p:nvSpPr>
        <p:spPr>
          <a:xfrm>
            <a:off x="11398032" y="194952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2105" y="2119670"/>
            <a:ext cx="272177" cy="340162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97427" y="2856667"/>
            <a:ext cx="33605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Потребление ресурсов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9897427" y="3347085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Измерение использования памяти, CPU и энергопотребления.</a:t>
            </a:r>
            <a:endParaRPr lang="en-US" sz="1750" dirty="0"/>
          </a:p>
        </p:txBody>
      </p:sp>
      <p:sp>
        <p:nvSpPr>
          <p:cNvPr id="21" name="Shape 16"/>
          <p:cNvSpPr/>
          <p:nvPr/>
        </p:nvSpPr>
        <p:spPr>
          <a:xfrm>
            <a:off x="793790" y="5260062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22" name="Shape 17"/>
          <p:cNvSpPr/>
          <p:nvPr/>
        </p:nvSpPr>
        <p:spPr>
          <a:xfrm>
            <a:off x="793790" y="522958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23" name="Shape 18"/>
          <p:cNvSpPr/>
          <p:nvPr/>
        </p:nvSpPr>
        <p:spPr>
          <a:xfrm>
            <a:off x="3657540" y="491990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pic>
        <p:nvPicPr>
          <p:cNvPr id="2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614" y="5090041"/>
            <a:ext cx="272177" cy="340162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1051084" y="5827038"/>
            <a:ext cx="42446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Безопасность и приватность</a:t>
            </a:r>
            <a:endParaRPr lang="en-US" sz="2200" dirty="0"/>
          </a:p>
        </p:txBody>
      </p:sp>
      <p:sp>
        <p:nvSpPr>
          <p:cNvPr id="26" name="Text 20"/>
          <p:cNvSpPr/>
          <p:nvPr/>
        </p:nvSpPr>
        <p:spPr>
          <a:xfrm>
            <a:off x="1051084" y="6317456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Изучение функций защиты данных и конфиденциальности пользователей.</a:t>
            </a:r>
            <a:endParaRPr lang="en-US" sz="1750" dirty="0"/>
          </a:p>
        </p:txBody>
      </p:sp>
      <p:sp>
        <p:nvSpPr>
          <p:cNvPr id="27" name="Shape 21"/>
          <p:cNvSpPr/>
          <p:nvPr/>
        </p:nvSpPr>
        <p:spPr>
          <a:xfrm>
            <a:off x="7428548" y="5260062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AFAFA">
              <a:alpha val="95000"/>
            </a:srgbClr>
          </a:solidFill>
          <a:ln/>
        </p:spPr>
      </p:sp>
      <p:sp>
        <p:nvSpPr>
          <p:cNvPr id="28" name="Shape 22"/>
          <p:cNvSpPr/>
          <p:nvPr/>
        </p:nvSpPr>
        <p:spPr>
          <a:xfrm>
            <a:off x="7428548" y="522958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29" name="Shape 23"/>
          <p:cNvSpPr/>
          <p:nvPr/>
        </p:nvSpPr>
        <p:spPr>
          <a:xfrm>
            <a:off x="10292298" y="491990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pic>
        <p:nvPicPr>
          <p:cNvPr id="3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6371" y="5090041"/>
            <a:ext cx="272177" cy="340162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7685842" y="5827038"/>
            <a:ext cx="39656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Поведение на платформах</a:t>
            </a:r>
            <a:endParaRPr lang="en-US" sz="2200" dirty="0"/>
          </a:p>
        </p:txBody>
      </p:sp>
      <p:sp>
        <p:nvSpPr>
          <p:cNvPr id="32" name="Text 25"/>
          <p:cNvSpPr/>
          <p:nvPr/>
        </p:nvSpPr>
        <p:spPr>
          <a:xfrm>
            <a:off x="7685842" y="6317456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Сравнительный анализ работы на PC (Windows/macOS) и мобильных (iOS/Android).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7350" y="555784"/>
            <a:ext cx="7297817" cy="505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Выбранные браузеры для анализа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707350" y="1465183"/>
            <a:ext cx="13215699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Для всестороннего исследования были выбраны 5 ведущих веб-браузеров, охватывающих широкий спектр технологий и пользовательских предпочтений.</a:t>
            </a:r>
            <a:endParaRPr lang="en-US" sz="1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4970" y="2470190"/>
            <a:ext cx="4292322" cy="2425422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979" y="2470190"/>
            <a:ext cx="4292322" cy="2425422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2988" y="2470190"/>
            <a:ext cx="4292322" cy="2425422"/>
          </a:xfrm>
          <a:prstGeom prst="rect">
            <a:avLst/>
          </a:prstGeom>
        </p:spPr>
      </p:pic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970" y="5057299"/>
            <a:ext cx="6519386" cy="2425422"/>
          </a:xfrm>
          <a:prstGeom prst="rect">
            <a:avLst/>
          </a:prstGeom>
        </p:spPr>
      </p:pic>
      <p:pic>
        <p:nvPicPr>
          <p:cNvPr id="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6043" y="5057299"/>
            <a:ext cx="6519386" cy="24254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9631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Совместимость с веб-стандартами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38541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Современные браузеры демонстрируют высокую степень соответствия веб-стандартам, что обеспечивает стабильное отображение контента. Тем не менее, существуют небольшие различия в поддержке новых Web APIs.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09217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Chrome и Edge: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Лидируют по поддержке большинства стандартов благодаря движку Chromium.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897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Firefox: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Активно развивает поддержку, предлагая свои уникальные реализации.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7023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Safari: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Хорошая поддержка, но иногда отстает по внедрению новейших функций, особенно на мобильных.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50748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Opera: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Основан на Chromium, поэтому имеет схожую совместимость с Chrome.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6155"/>
            <a:ext cx="940141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Производительность: PC vs Мобильные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692354"/>
            <a:ext cx="692443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Производительность — ключевой фактор пользовательского опыта. Мы оценивали скорость загрузки страниц, рендеринг и скорость выполнения JavaScript.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85135"/>
            <a:ext cx="692443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Загрузка страниц: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На PC Chrome и Edge показывают схожие результаты, на мобильных Safari демонстрирует превосходство благодаря оптимизации под iOS.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53138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Рендеринг: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Все браузеры используют эффективные движки, но в сложных сценариях могут наблюдаться различия.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8239"/>
            <a:ext cx="692443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JavaScript-вычисления: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Benchmark-тесты показывают высокую производительность V8 (Chrome, Edge, Opera) на обеих платформах, однако на iOS JS-движок Safari зачастую опережает конкурентов из-за нативных оптимизаций.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79249" y="1743432"/>
            <a:ext cx="5564862" cy="556486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3889" y="641509"/>
            <a:ext cx="8763833" cy="452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Потребление ресурсов: Энергоэффективность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633889" y="1456373"/>
            <a:ext cx="13362623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Потребление ресурсов напрямую влияет на время автономной работы устройств и общую отзывчивость системы.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303770" y="1949768"/>
            <a:ext cx="22860" cy="5638205"/>
          </a:xfrm>
          <a:prstGeom prst="roundRect">
            <a:avLst>
              <a:gd name="adj" fmla="val 332751"/>
            </a:avLst>
          </a:prstGeom>
          <a:solidFill>
            <a:srgbClr val="BDB8DF"/>
          </a:solidFill>
          <a:ln/>
        </p:spPr>
      </p:sp>
      <p:sp>
        <p:nvSpPr>
          <p:cNvPr id="5" name="Shape 3"/>
          <p:cNvSpPr/>
          <p:nvPr/>
        </p:nvSpPr>
        <p:spPr>
          <a:xfrm>
            <a:off x="611029" y="1949768"/>
            <a:ext cx="6681311" cy="1637943"/>
          </a:xfrm>
          <a:prstGeom prst="roundRect">
            <a:avLst>
              <a:gd name="adj" fmla="val 464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847392" y="2138482"/>
            <a:ext cx="2263854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Память (RAM)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9743" y="2529959"/>
            <a:ext cx="6311503" cy="8690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 PC Chrome традиционно потребляет больше памяти, особенно при множестве вкладок. Firefox и Edge стремятся к оптимизации. На мобильных устройствах все браузеры более экономны.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7338060" y="3949898"/>
            <a:ext cx="6681311" cy="1637943"/>
          </a:xfrm>
          <a:prstGeom prst="rect">
            <a:avLst/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519154" y="4138613"/>
            <a:ext cx="2263854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CPU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19154" y="4530090"/>
            <a:ext cx="6311503" cy="8690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Высокая загрузка CPU может возникать при активном JavaScript и сложных анимациях. Safari на macOS и iOS часто показывает лучшую эффективность за счет глубокой интеграции с аппаратным обеспечением.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611029" y="5950029"/>
            <a:ext cx="6681311" cy="1637943"/>
          </a:xfrm>
          <a:prstGeom prst="roundRect">
            <a:avLst>
              <a:gd name="adj" fmla="val 464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730234" y="6138743"/>
            <a:ext cx="2381012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Энергопотребление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9743" y="6530221"/>
            <a:ext cx="6311503" cy="8690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Критично для мобильных устройств. Safari на iOS демонстрирует лучшую энергоэффективность, что значительно продлевает время работы от аккумулятора.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137" y="413385"/>
            <a:ext cx="4531400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Безопасность и Приватность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526137" y="1089898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Защита данных пользователя является приоритетом для всех современных браузеров. Однако подходы к приватности различаются.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6137" y="1499473"/>
            <a:ext cx="13578126" cy="594455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84207" y="3954975"/>
            <a:ext cx="1592479" cy="1480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Максимальная приватность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8098073" y="4140051"/>
            <a:ext cx="1592479" cy="1110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Интеграция и удобство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0875245" y="6149775"/>
            <a:ext cx="2895417" cy="592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Chrome — широкая совместимость</a:t>
            </a:r>
            <a:endParaRPr lang="en-US" sz="10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8671" y="6271925"/>
            <a:ext cx="364601" cy="34856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822602" y="2616051"/>
            <a:ext cx="2961221" cy="592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Chrome — антифишинг и экосистема</a:t>
            </a:r>
            <a:endParaRPr lang="en-US" sz="10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7103" y="2711468"/>
            <a:ext cx="369124" cy="34856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30831" y="6123453"/>
            <a:ext cx="2882255" cy="592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Firefox — отслеживание блокируется</a:t>
            </a:r>
            <a:endParaRPr lang="en-US" sz="10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4419" y="6297630"/>
            <a:ext cx="364601" cy="34856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65026" y="2616051"/>
            <a:ext cx="2961221" cy="592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Firefox — усиленная защита</a:t>
            </a:r>
            <a:endParaRPr lang="en-US" sz="10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9384" y="2711468"/>
            <a:ext cx="364601" cy="34856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26137" y="7613094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Chrome: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Активная защита от фишинга и вредоносного ПО, но связан с экосистемой Google.</a:t>
            </a:r>
            <a:endParaRPr lang="en-US" sz="1150" dirty="0"/>
          </a:p>
        </p:txBody>
      </p:sp>
      <p:sp>
        <p:nvSpPr>
          <p:cNvPr id="16" name="Text 9"/>
          <p:cNvSpPr/>
          <p:nvPr/>
        </p:nvSpPr>
        <p:spPr>
          <a:xfrm>
            <a:off x="526137" y="7906107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Firefox: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Сильный акцент на приватности с расширенной защитой от отслеживания.</a:t>
            </a:r>
            <a:endParaRPr lang="en-US" sz="1150" dirty="0"/>
          </a:p>
        </p:txBody>
      </p:sp>
      <p:sp>
        <p:nvSpPr>
          <p:cNvPr id="17" name="Text 10"/>
          <p:cNvSpPr/>
          <p:nvPr/>
        </p:nvSpPr>
        <p:spPr>
          <a:xfrm>
            <a:off x="526137" y="8199120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Safari: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Интеллектуальная защита от отслеживания (ITP) и жесткие политики Apple в App Store.</a:t>
            </a:r>
            <a:endParaRPr lang="en-US" sz="1150" dirty="0"/>
          </a:p>
        </p:txBody>
      </p:sp>
      <p:sp>
        <p:nvSpPr>
          <p:cNvPr id="18" name="Text 11"/>
          <p:cNvSpPr/>
          <p:nvPr/>
        </p:nvSpPr>
        <p:spPr>
          <a:xfrm>
            <a:off x="526137" y="8492133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Edge: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Имеет встроенные средства защиты от отслеживания и SmartScreen фильтр.</a:t>
            </a:r>
            <a:endParaRPr lang="en-US" sz="1150" dirty="0"/>
          </a:p>
        </p:txBody>
      </p:sp>
      <p:sp>
        <p:nvSpPr>
          <p:cNvPr id="19" name="Text 12"/>
          <p:cNvSpPr/>
          <p:nvPr/>
        </p:nvSpPr>
        <p:spPr>
          <a:xfrm>
            <a:off x="526137" y="8785146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Opera: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Встроенный бесплатный VPN и блокировщик рекламы.</a:t>
            </a:r>
            <a:endParaRPr lang="en-US" sz="11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0036"/>
            <a:ext cx="850880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Особенности мобильных платформ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26064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Мобильные браузеры сталкиваются с уникальными вызовами, такими как ограниченные ресурсы, жесты и сенсорный ввод, а также особенности операционных систем.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241596"/>
            <a:ext cx="2350175" cy="145244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370778" y="3241596"/>
            <a:ext cx="380261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iOS: Safari — король экосистемы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370778" y="4086344"/>
            <a:ext cx="3802618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 iOS все браузеры вынуждены использовать движок WebKit от Apple. Это обеспечивает унифицированную производительность и безопасность, но ограничивает возможности для дифференциации.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241596"/>
            <a:ext cx="2350175" cy="145244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033873" y="3241596"/>
            <a:ext cx="36364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Android: Свобода выбора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033873" y="3732014"/>
            <a:ext cx="3802737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 Android браузеры могут использовать свои собственные движки (например, Chromium для Chrome, Edge, Opera; Gecko для Firefox), что дает больше разнообразия в производительности и функциях.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3622"/>
            <a:ext cx="724423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Критерии оценки: Результаты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3742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Для детального сравнения использовались следующие критерии: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05626"/>
            <a:ext cx="5686663" cy="283488"/>
          </a:xfrm>
          <a:prstGeom prst="roundRect">
            <a:avLst>
              <a:gd name="adj" fmla="val 33606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3105626"/>
            <a:ext cx="5402223" cy="283488"/>
          </a:xfrm>
          <a:prstGeom prst="roundRect">
            <a:avLst>
              <a:gd name="adj" fmla="val 33606"/>
            </a:avLst>
          </a:prstGeom>
          <a:solidFill>
            <a:srgbClr val="5E4CE6"/>
          </a:solidFill>
          <a:ln/>
        </p:spPr>
      </p:sp>
      <p:sp>
        <p:nvSpPr>
          <p:cNvPr id="6" name="Text 4"/>
          <p:cNvSpPr/>
          <p:nvPr/>
        </p:nvSpPr>
        <p:spPr>
          <a:xfrm>
            <a:off x="6650474" y="3105626"/>
            <a:ext cx="52292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95%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Полнота данных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4162901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Всеобъемлющий сбор информации по всем заданным параметрам.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56884" y="3105626"/>
            <a:ext cx="5689402" cy="283488"/>
          </a:xfrm>
          <a:prstGeom prst="roundRect">
            <a:avLst>
              <a:gd name="adj" fmla="val 33606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456884" y="3105626"/>
            <a:ext cx="5006578" cy="283488"/>
          </a:xfrm>
          <a:prstGeom prst="roundRect">
            <a:avLst>
              <a:gd name="adj" fmla="val 33606"/>
            </a:avLst>
          </a:prstGeom>
          <a:solidFill>
            <a:srgbClr val="5E4CE6"/>
          </a:solidFill>
          <a:ln/>
        </p:spPr>
      </p:sp>
      <p:sp>
        <p:nvSpPr>
          <p:cNvPr id="11" name="Text 9"/>
          <p:cNvSpPr/>
          <p:nvPr/>
        </p:nvSpPr>
        <p:spPr>
          <a:xfrm>
            <a:off x="13316307" y="3105626"/>
            <a:ext cx="52030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88%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456884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Глубина анализа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456884" y="4162901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Не только "что", но и "почему" в отношении производительности и поведения.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93790" y="5455682"/>
            <a:ext cx="5684996" cy="283488"/>
          </a:xfrm>
          <a:prstGeom prst="roundRect">
            <a:avLst>
              <a:gd name="adj" fmla="val 33606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793790" y="5455682"/>
            <a:ext cx="5230178" cy="283488"/>
          </a:xfrm>
          <a:prstGeom prst="roundRect">
            <a:avLst>
              <a:gd name="adj" fmla="val 33606"/>
            </a:avLst>
          </a:prstGeom>
          <a:solidFill>
            <a:srgbClr val="5E4CE6"/>
          </a:solidFill>
          <a:ln/>
        </p:spPr>
      </p:sp>
      <p:sp>
        <p:nvSpPr>
          <p:cNvPr id="16" name="Text 14"/>
          <p:cNvSpPr/>
          <p:nvPr/>
        </p:nvSpPr>
        <p:spPr>
          <a:xfrm>
            <a:off x="6648807" y="5455682"/>
            <a:ext cx="52458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92%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93790" y="6022538"/>
            <a:ext cx="40669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Учёт мобильных платформ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512957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Особое внимание уделено iOS и Android.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56884" y="5455682"/>
            <a:ext cx="5657612" cy="283488"/>
          </a:xfrm>
          <a:prstGeom prst="roundRect">
            <a:avLst>
              <a:gd name="adj" fmla="val 33606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456884" y="5455682"/>
            <a:ext cx="5091827" cy="283488"/>
          </a:xfrm>
          <a:prstGeom prst="roundRect">
            <a:avLst>
              <a:gd name="adj" fmla="val 33606"/>
            </a:avLst>
          </a:prstGeom>
          <a:solidFill>
            <a:srgbClr val="5E4CE6"/>
          </a:solidFill>
          <a:ln/>
        </p:spPr>
      </p:sp>
      <p:sp>
        <p:nvSpPr>
          <p:cNvPr id="21" name="Text 19"/>
          <p:cNvSpPr/>
          <p:nvPr/>
        </p:nvSpPr>
        <p:spPr>
          <a:xfrm>
            <a:off x="13284518" y="5455682"/>
            <a:ext cx="55209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90%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56884" y="6022538"/>
            <a:ext cx="43686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Аргументированные выводы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456884" y="6512957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Каждое утверждение подкреплено данными и анализом.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2025-10-01T13:42:29Z</dcterms:created>
  <dcterms:modified xsi:type="dcterms:W3CDTF">2025-10-01T13:42:29Z</dcterms:modified>
</cp:coreProperties>
</file>